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57"/>
  </p:notesMasterIdLst>
  <p:sldIdLst>
    <p:sldId id="306" r:id="rId5"/>
    <p:sldId id="282" r:id="rId6"/>
    <p:sldId id="284" r:id="rId7"/>
    <p:sldId id="283" r:id="rId8"/>
    <p:sldId id="285" r:id="rId9"/>
    <p:sldId id="256" r:id="rId10"/>
    <p:sldId id="260" r:id="rId11"/>
    <p:sldId id="258" r:id="rId12"/>
    <p:sldId id="257" r:id="rId13"/>
    <p:sldId id="267" r:id="rId14"/>
    <p:sldId id="261" r:id="rId15"/>
    <p:sldId id="264" r:id="rId16"/>
    <p:sldId id="262" r:id="rId17"/>
    <p:sldId id="265" r:id="rId18"/>
    <p:sldId id="263" r:id="rId19"/>
    <p:sldId id="268" r:id="rId20"/>
    <p:sldId id="269" r:id="rId21"/>
    <p:sldId id="266" r:id="rId22"/>
    <p:sldId id="259" r:id="rId23"/>
    <p:sldId id="303" r:id="rId24"/>
    <p:sldId id="304" r:id="rId25"/>
    <p:sldId id="305" r:id="rId26"/>
    <p:sldId id="270" r:id="rId27"/>
    <p:sldId id="272" r:id="rId28"/>
    <p:sldId id="274" r:id="rId29"/>
    <p:sldId id="275" r:id="rId30"/>
    <p:sldId id="286" r:id="rId31"/>
    <p:sldId id="287" r:id="rId32"/>
    <p:sldId id="276" r:id="rId33"/>
    <p:sldId id="308" r:id="rId34"/>
    <p:sldId id="277" r:id="rId35"/>
    <p:sldId id="278" r:id="rId36"/>
    <p:sldId id="279" r:id="rId37"/>
    <p:sldId id="280" r:id="rId38"/>
    <p:sldId id="288" r:id="rId39"/>
    <p:sldId id="281" r:id="rId40"/>
    <p:sldId id="289" r:id="rId41"/>
    <p:sldId id="290" r:id="rId42"/>
    <p:sldId id="307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9" r:id="rId56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8000"/>
    <a:srgbClr val="00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0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1AD7D-BB60-417B-898B-D7B7BE43FA4C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841668-DDAC-4942-BEA4-6219B0B74542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s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41668-DDAC-4942-BEA4-6219B0B74542}" type="slidenum">
              <a:rPr lang="ms-MY" smtClean="0"/>
              <a:pPr/>
              <a:t>17</a:t>
            </a:fld>
            <a:endParaRPr lang="ms-M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D353-7D81-40F9-A618-D580428F5688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8D59F-D6C6-4AEB-AA7F-8230E6F5F6BF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7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5" y="3550127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E0B2-1579-421C-B497-661170DAF5B2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317ABE-E825-4B3C-9CA9-C564D93EFAA1}" type="slidenum">
              <a:rPr lang="ms-MY" smtClean="0"/>
              <a:pPr/>
              <a:t>‹#›</a:t>
            </a:fld>
            <a:endParaRPr lang="ms-MY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ms-MY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9EE0B2-1579-421C-B497-661170DAF5B2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5317ABE-E825-4B3C-9CA9-C564D93EFAA1}" type="slidenum">
              <a:rPr lang="ms-MY" smtClean="0"/>
              <a:pPr/>
              <a:t>‹#›</a:t>
            </a:fld>
            <a:endParaRPr lang="ms-MY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E0B2-1579-421C-B497-661170DAF5B2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7ABE-E825-4B3C-9CA9-C564D93EFAA1}" type="slidenum">
              <a:rPr lang="ms-MY" smtClean="0"/>
              <a:pPr/>
              <a:t>‹#›</a:t>
            </a:fld>
            <a:endParaRPr lang="ms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5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3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E0B2-1579-421C-B497-661170DAF5B2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7ABE-E825-4B3C-9CA9-C564D93EFAA1}" type="slidenum">
              <a:rPr lang="ms-MY" smtClean="0"/>
              <a:pPr/>
              <a:t>‹#›</a:t>
            </a:fld>
            <a:endParaRPr lang="ms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7ABE-E825-4B3C-9CA9-C564D93EFAA1}" type="slidenum">
              <a:rPr lang="ms-MY" smtClean="0"/>
              <a:pPr/>
              <a:t>‹#›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E0B2-1579-421C-B497-661170DAF5B2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1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20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E0B2-1579-421C-B497-661170DAF5B2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7ABE-E825-4B3C-9CA9-C564D93EFAA1}" type="slidenum">
              <a:rPr lang="ms-MY" smtClean="0"/>
              <a:pPr/>
              <a:t>‹#›</a:t>
            </a:fld>
            <a:endParaRPr lang="ms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E0B2-1579-421C-B497-661170DAF5B2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7ABE-E825-4B3C-9CA9-C564D93EFAA1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9EE0B2-1579-421C-B497-661170DAF5B2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5317ABE-E825-4B3C-9CA9-C564D93EFAA1}" type="slidenum">
              <a:rPr lang="ms-MY" smtClean="0"/>
              <a:pPr/>
              <a:t>‹#›</a:t>
            </a:fld>
            <a:endParaRPr lang="ms-M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ms-MY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E0B2-1579-421C-B497-661170DAF5B2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317ABE-E825-4B3C-9CA9-C564D93EFAA1}" type="slidenum">
              <a:rPr lang="ms-MY" smtClean="0"/>
              <a:pPr/>
              <a:t>‹#›</a:t>
            </a:fld>
            <a:endParaRPr lang="ms-M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ms-MY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E0B2-1579-421C-B497-661170DAF5B2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7ABE-E825-4B3C-9CA9-C564D93EFAA1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EE0B2-1579-421C-B497-661170DAF5B2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17ABE-E825-4B3C-9CA9-C564D93EFAA1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41438-D1DD-459F-AF4E-3B963897B813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1438-D1DD-459F-AF4E-3B963897B813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6CB3F-4C5E-4EB4-8AA1-6E5AE0C48C96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9D353-7D81-40F9-A618-D580428F5688}" type="datetimeFigureOut">
              <a:rPr lang="en-US" smtClean="0"/>
              <a:pPr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BEEEF-8364-4D7E-A61B-9B5F98B19C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8D59F-D6C6-4AEB-AA7F-8230E6F5F6BF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CD88F-8432-4D6E-AB90-D7D8FAC1FE9A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1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9EE0B2-1579-421C-B497-661170DAF5B2}" type="datetimeFigureOut">
              <a:rPr lang="ms-MY" smtClean="0"/>
              <a:pPr/>
              <a:t>20/01/2011</a:t>
            </a:fld>
            <a:endParaRPr lang="ms-MY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ms-MY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5317ABE-E825-4B3C-9CA9-C564D93EFAA1}" type="slidenum">
              <a:rPr lang="ms-MY" smtClean="0"/>
              <a:pPr/>
              <a:t>‹#›</a:t>
            </a:fld>
            <a:endParaRPr lang="ms-MY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142852"/>
            <a:ext cx="707236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Sejarah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membuktikan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786314" y="1928802"/>
            <a:ext cx="4000528" cy="148590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Penguasaan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Penerokaan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Pengetahuan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143504" y="4657740"/>
            <a:ext cx="3643338" cy="1985970"/>
          </a:xfrm>
          <a:prstGeom prst="round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Menerajui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Ketamadunan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Sejagat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57158" y="4929198"/>
            <a:ext cx="4000528" cy="1643074"/>
          </a:xfrm>
          <a:prstGeom prst="roundRect">
            <a:avLst/>
          </a:prstGeom>
          <a:solidFill>
            <a:srgbClr val="008000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Berpegang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Ajaran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Quran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7286644" y="3571876"/>
            <a:ext cx="1143008" cy="1071570"/>
          </a:xfrm>
          <a:prstGeom prst="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4429124" y="4929198"/>
            <a:ext cx="642942" cy="913260"/>
          </a:xfrm>
          <a:prstGeom prst="left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urved Down Arrow 14"/>
          <p:cNvSpPr/>
          <p:nvPr/>
        </p:nvSpPr>
        <p:spPr>
          <a:xfrm>
            <a:off x="3929058" y="1000108"/>
            <a:ext cx="2786082" cy="1088710"/>
          </a:xfrm>
          <a:prstGeom prst="curved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42910" y="1357298"/>
            <a:ext cx="3786214" cy="1285884"/>
          </a:xfrm>
          <a:prstGeom prst="round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Kekuatan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Rumpun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Bangsa</a:t>
            </a: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8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Curved Down Arrow 15"/>
          <p:cNvSpPr/>
          <p:nvPr/>
        </p:nvSpPr>
        <p:spPr>
          <a:xfrm flipV="1">
            <a:off x="3929058" y="3268984"/>
            <a:ext cx="2786082" cy="1088710"/>
          </a:xfrm>
          <a:prstGeom prst="curvedDownArrow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sz="20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42910" y="2786058"/>
            <a:ext cx="3786214" cy="121444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Ketamadunan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2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214290"/>
            <a:ext cx="8072494" cy="7858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Bangkitlah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!!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Down Arrow Callout 8"/>
          <p:cNvSpPr/>
          <p:nvPr/>
        </p:nvSpPr>
        <p:spPr>
          <a:xfrm>
            <a:off x="1000100" y="1357298"/>
            <a:ext cx="7072362" cy="2428892"/>
          </a:xfrm>
          <a:prstGeom prst="downArrowCallou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Kembali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Bermula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</a:p>
          <a:p>
            <a:pPr algn="ctr"/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Kemulian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 Quran</a:t>
            </a:r>
            <a:endParaRPr lang="ms-MY" sz="32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>
            <a:off x="3158310" y="4714884"/>
            <a:ext cx="2842450" cy="1357322"/>
          </a:xfrm>
          <a:prstGeom prst="snip2Same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Penguasaan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Snip Single Corner Rectangle 12"/>
          <p:cNvSpPr/>
          <p:nvPr/>
        </p:nvSpPr>
        <p:spPr>
          <a:xfrm flipH="1">
            <a:off x="1000132" y="3571876"/>
            <a:ext cx="3000364" cy="1339143"/>
          </a:xfrm>
          <a:prstGeom prst="snip1Rect">
            <a:avLst/>
          </a:prstGeom>
          <a:solidFill>
            <a:srgbClr val="0033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Penghayatan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Snip Single Corner Rectangle 10"/>
          <p:cNvSpPr/>
          <p:nvPr/>
        </p:nvSpPr>
        <p:spPr>
          <a:xfrm>
            <a:off x="5000628" y="3571876"/>
            <a:ext cx="3000364" cy="1339143"/>
          </a:xfrm>
          <a:prstGeom prst="snip1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Penerokaan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214290"/>
            <a:ext cx="850112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Quran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…...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85852" y="1357298"/>
            <a:ext cx="6643734" cy="842962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Kitab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Suci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Terakhir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85852" y="2371724"/>
            <a:ext cx="6643734" cy="842962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Wahyu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Mukjizat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S.A.W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7" name="Donut 16"/>
          <p:cNvSpPr/>
          <p:nvPr/>
        </p:nvSpPr>
        <p:spPr>
          <a:xfrm>
            <a:off x="1785918" y="3857628"/>
            <a:ext cx="5643602" cy="2571768"/>
          </a:xfrm>
          <a:prstGeom prst="donut">
            <a:avLst>
              <a:gd name="adj" fmla="val 3976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57422" y="3429000"/>
            <a:ext cx="4143404" cy="84296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Kandungannya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Meliputi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: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Snip Same Side Corner Rectangle 11"/>
          <p:cNvSpPr/>
          <p:nvPr/>
        </p:nvSpPr>
        <p:spPr>
          <a:xfrm>
            <a:off x="214282" y="4643446"/>
            <a:ext cx="2414598" cy="642942"/>
          </a:xfrm>
          <a:prstGeom prst="snip2Same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Aqidah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Snip Same Side Corner Rectangle 12"/>
          <p:cNvSpPr/>
          <p:nvPr/>
        </p:nvSpPr>
        <p:spPr>
          <a:xfrm>
            <a:off x="3214678" y="4643446"/>
            <a:ext cx="2643206" cy="642942"/>
          </a:xfrm>
          <a:prstGeom prst="snip2SameRect">
            <a:avLst/>
          </a:prstGeom>
          <a:solidFill>
            <a:srgbClr val="003300"/>
          </a:solidFill>
          <a:ln>
            <a:solidFill>
              <a:srgbClr val="FFFF00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Akhlak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4" name="Snip Same Side Corner Rectangle 13"/>
          <p:cNvSpPr/>
          <p:nvPr/>
        </p:nvSpPr>
        <p:spPr>
          <a:xfrm>
            <a:off x="6357950" y="4643446"/>
            <a:ext cx="2214578" cy="642942"/>
          </a:xfrm>
          <a:prstGeom prst="snip2SameRect">
            <a:avLst/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Ibadah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000364" y="5786454"/>
            <a:ext cx="3000396" cy="642942"/>
          </a:xfrm>
          <a:prstGeom prst="snip2SameRect">
            <a:avLst/>
          </a:prstGeom>
          <a:solidFill>
            <a:srgbClr val="FF0000"/>
          </a:solidFill>
          <a:ln>
            <a:solidFill>
              <a:srgbClr val="FFFF00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Muamalah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214290"/>
            <a:ext cx="6643734" cy="78581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Muamalah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Meliputi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….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5720" y="1357298"/>
            <a:ext cx="4929222" cy="1071570"/>
          </a:xfrm>
          <a:prstGeom prst="roundRect">
            <a:avLst>
              <a:gd name="adj" fmla="val 50000"/>
            </a:avLst>
          </a:prstGeom>
          <a:solidFill>
            <a:srgbClr val="002060"/>
          </a:soli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Urusan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Kekeluargaan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00166" y="2643182"/>
            <a:ext cx="4929222" cy="10715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Pendidikan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428860" y="4000504"/>
            <a:ext cx="4929222" cy="10715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Ekonomi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143240" y="5500702"/>
            <a:ext cx="5357850" cy="10715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Urusan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Pentadbiran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Pembangunan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Keluarga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214290"/>
            <a:ext cx="835824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Rahsia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Hikmah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sebalik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7488" y="2857496"/>
            <a:ext cx="5143536" cy="114300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Hikmahnya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Perlu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Diterokai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1000100" y="4643446"/>
            <a:ext cx="7286676" cy="1928826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Agar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Sentiasa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Berada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Pada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Keredhaan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</a:p>
        </p:txBody>
      </p:sp>
      <p:sp>
        <p:nvSpPr>
          <p:cNvPr id="6" name="Curved Right Arrow 5"/>
          <p:cNvSpPr/>
          <p:nvPr/>
        </p:nvSpPr>
        <p:spPr>
          <a:xfrm rot="20952959">
            <a:off x="1500166" y="2214554"/>
            <a:ext cx="1357322" cy="1857388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28662" y="1571612"/>
            <a:ext cx="5214974" cy="857256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Perlu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Kita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Gali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142852"/>
            <a:ext cx="6643734" cy="9286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Benar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jujurkah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?</a:t>
            </a:r>
            <a:endParaRPr lang="ms-MY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285720" y="1428736"/>
            <a:ext cx="7929618" cy="1357322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Mengakui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Bahawa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 Quran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Hidayah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Sumber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Ilmu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Benar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5" name="Round Diagonal Corner Rectangle 4"/>
          <p:cNvSpPr/>
          <p:nvPr/>
        </p:nvSpPr>
        <p:spPr>
          <a:xfrm>
            <a:off x="500034" y="3857628"/>
            <a:ext cx="7286676" cy="1357322"/>
          </a:xfrm>
          <a:prstGeom prst="round2DiagRect">
            <a:avLst>
              <a:gd name="adj1" fmla="val 0"/>
              <a:gd name="adj2" fmla="val 50000"/>
            </a:avLst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Kenal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Huruf-huruf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 Quran,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Tahu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Membacanya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7" name="Round Diagonal Corner Rectangle 6"/>
          <p:cNvSpPr/>
          <p:nvPr/>
        </p:nvSpPr>
        <p:spPr>
          <a:xfrm>
            <a:off x="1285852" y="5572140"/>
            <a:ext cx="7286676" cy="1000132"/>
          </a:xfrm>
          <a:prstGeom prst="round2DiagRect">
            <a:avLst>
              <a:gd name="adj1" fmla="val 50000"/>
              <a:gd name="adj2" fmla="val 50000"/>
            </a:avLst>
          </a:prstGeom>
          <a:solidFill>
            <a:srgbClr val="002060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 Quran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Dijadikan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Hiasan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Didinding</a:t>
            </a:r>
            <a:endParaRPr lang="en-US" sz="2800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071902" y="3071810"/>
            <a:ext cx="5072098" cy="985838"/>
          </a:xfrm>
          <a:prstGeom prst="ellipse">
            <a:avLst/>
          </a:prstGeom>
          <a:solidFill>
            <a:srgbClr val="FF00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214290"/>
            <a:ext cx="778674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Alangkah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Ruginya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Snip Same Side Corner Rectangle 9"/>
          <p:cNvSpPr/>
          <p:nvPr/>
        </p:nvSpPr>
        <p:spPr>
          <a:xfrm>
            <a:off x="785786" y="4714884"/>
            <a:ext cx="7715304" cy="1643074"/>
          </a:xfrm>
          <a:prstGeom prst="snip2SameRect">
            <a:avLst/>
          </a:prstGeom>
          <a:solidFill>
            <a:schemeClr val="accent6">
              <a:lumMod val="75000"/>
            </a:schemeClr>
          </a:solidFill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Kemerduan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Ayat-ayat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Allah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Tersusun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Indah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Dipedulikan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…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71472" y="1500174"/>
            <a:ext cx="5857916" cy="1057276"/>
          </a:xfrm>
          <a:prstGeom prst="roundRect">
            <a:avLst/>
          </a:prstGeom>
          <a:solidFill>
            <a:srgbClr val="7030A0"/>
          </a:solidFill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Usia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Dihabiskan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Leka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Berhibur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..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28860" y="2928934"/>
            <a:ext cx="6357982" cy="1071570"/>
          </a:xfrm>
          <a:prstGeom prst="round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0" scaled="1"/>
            <a:tileRect/>
          </a:gradFill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Leka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Keriuhan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Dunia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214290"/>
            <a:ext cx="8215370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Quran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Sumber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Paling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Tinggi</a:t>
            </a:r>
            <a:endParaRPr lang="ms-MY" sz="3200" b="1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0100" y="1857364"/>
            <a:ext cx="7072362" cy="928694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Harus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Kuasai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Bacaannya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00100" y="3143248"/>
            <a:ext cx="7072362" cy="928694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Fahami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Makna-maknanya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00100" y="4643446"/>
            <a:ext cx="7072362" cy="1143008"/>
          </a:xfrm>
          <a:prstGeom prst="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Hayatinya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32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Jujur</a:t>
            </a:r>
            <a:endParaRPr lang="ms-MY" sz="32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57158" y="1857364"/>
            <a:ext cx="785818" cy="857256"/>
          </a:xfrm>
          <a:prstGeom prst="rightArrow">
            <a:avLst>
              <a:gd name="adj1" fmla="val 63545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7" name="Right Arrow 6"/>
          <p:cNvSpPr/>
          <p:nvPr/>
        </p:nvSpPr>
        <p:spPr>
          <a:xfrm>
            <a:off x="357158" y="3214686"/>
            <a:ext cx="785818" cy="857256"/>
          </a:xfrm>
          <a:prstGeom prst="rightArrow">
            <a:avLst>
              <a:gd name="adj1" fmla="val 63545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Right Arrow 8"/>
          <p:cNvSpPr/>
          <p:nvPr/>
        </p:nvSpPr>
        <p:spPr>
          <a:xfrm>
            <a:off x="428596" y="4786322"/>
            <a:ext cx="785818" cy="857256"/>
          </a:xfrm>
          <a:prstGeom prst="rightArrow">
            <a:avLst>
              <a:gd name="adj1" fmla="val 63545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214290"/>
            <a:ext cx="707236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Firman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Muzzammil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Ayat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4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3500438"/>
            <a:ext cx="9144000" cy="1428760"/>
          </a:xfrm>
          <a:prstGeom prst="roundRect">
            <a:avLst/>
          </a:prstGeom>
          <a:solidFill>
            <a:schemeClr val="tx2">
              <a:lumMod val="75000"/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“Dan </a:t>
            </a:r>
            <a:r>
              <a:rPr lang="en-US" sz="32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Bacalah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 </a:t>
            </a:r>
            <a:r>
              <a:rPr lang="en-US" sz="32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Tartil</a:t>
            </a:r>
            <a:r>
              <a:rPr lang="en-US" sz="32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</a:t>
            </a:r>
            <a:endParaRPr lang="ms-MY" sz="3200" b="1" dirty="0">
              <a:ln>
                <a:solidFill>
                  <a:srgbClr val="0000FF"/>
                </a:solidFill>
              </a:ln>
              <a:solidFill>
                <a:srgbClr val="00B0F0"/>
              </a:solidFill>
              <a:effectLst>
                <a:glow rad="139700">
                  <a:srgbClr val="FF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30778"/>
            <a:ext cx="9144000" cy="1569660"/>
          </a:xfrm>
          <a:prstGeom prst="rect">
            <a:avLst/>
          </a:prstGeom>
          <a:solidFill>
            <a:srgbClr val="002060">
              <a:alpha val="39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9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وَرَتِّلِ الْقُرْآنَ تَرْتِيلاً</a:t>
            </a:r>
            <a:endParaRPr lang="ms-MY" sz="96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214290"/>
            <a:ext cx="664373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Imam 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Jazari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282" y="1285860"/>
            <a:ext cx="8715436" cy="5286412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Bahawa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(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s.w.t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memerintahkan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membaca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al-Quran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tartil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bentuk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fi‘il</a:t>
            </a:r>
            <a:r>
              <a:rPr lang="en-US" sz="2800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i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kata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perintah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semata-mata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bahkan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(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s.w.t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menguatkan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perintah-Nya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itu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bentuk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mashdar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menunjukkan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betapa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besar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pentingnya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bacaan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secara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tartil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samping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memberikan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dorongan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untuk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mencari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pahala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(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s.w.t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cara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bacaan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tersebut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285992"/>
            <a:ext cx="9144000" cy="2400657"/>
          </a:xfrm>
          <a:prstGeom prst="rect">
            <a:avLst/>
          </a:prstGeom>
          <a:solidFill>
            <a:srgbClr val="002060">
              <a:alpha val="62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rgbClr val="0000FF"/>
                </a:solidFill>
              </a:ln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8610" y="39118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214290"/>
            <a:ext cx="807249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Saidina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Ali Bin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Talib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R.A: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282" y="1214422"/>
            <a:ext cx="8715436" cy="214314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Tartil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membaca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al-Quran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mentajwidkan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huruf-hurufnya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mengetahui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tempat-tempat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waqaf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(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berhenti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) yang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tepat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.” ”</a:t>
            </a:r>
            <a:endParaRPr lang="ms-MY" sz="2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282" y="4357694"/>
            <a:ext cx="8715436" cy="2286016"/>
          </a:xfrm>
          <a:prstGeom prst="roundRect">
            <a:avLst>
              <a:gd name="adj" fmla="val 7186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“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Tartil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bermaksud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membaca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al-Quran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secara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teratur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disertai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tadabbur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memperjelas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bacaan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semua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huruf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al-Quran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memenuhi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hak-hak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huruf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tersebut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sempurna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tanpa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ditambah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dikurangi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”</a:t>
            </a:r>
            <a:endParaRPr lang="ms-MY" sz="2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3571876"/>
            <a:ext cx="8072494" cy="785818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Imam Al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Syaukani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tafsirnya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214290"/>
            <a:ext cx="7072362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Firman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Baqarah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Ayat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: 121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0" y="3714752"/>
            <a:ext cx="9144000" cy="2928958"/>
          </a:xfrm>
          <a:prstGeom prst="roundRect">
            <a:avLst>
              <a:gd name="adj" fmla="val 1801"/>
            </a:avLst>
          </a:prstGeom>
          <a:solidFill>
            <a:schemeClr val="accent3">
              <a:lumMod val="50000"/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“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Orang-orang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berikan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Kitab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kepada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mereka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,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sedang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mereka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membacanya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dengan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sebenar-benar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bacaan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(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tidak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mengubah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memutarkan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maksudnya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),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mereka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itulah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orang-orang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beriman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kepadanya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;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sesiapa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mengingkarinya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maka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mereka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itulah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orang-orang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2600" b="1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rugi</a:t>
            </a:r>
            <a:r>
              <a:rPr lang="en-US" sz="2600" b="1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”</a:t>
            </a:r>
            <a:endParaRPr lang="ms-MY" sz="2600" b="1" dirty="0">
              <a:ln>
                <a:solidFill>
                  <a:srgbClr val="0000FF"/>
                </a:solidFill>
              </a:ln>
              <a:solidFill>
                <a:srgbClr val="00B0F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43050"/>
            <a:ext cx="9144000" cy="1569660"/>
          </a:xfrm>
          <a:prstGeom prst="rect">
            <a:avLst/>
          </a:prstGeom>
          <a:solidFill>
            <a:srgbClr val="002060">
              <a:alpha val="39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ar-SA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الَّذِينَ آتَيْنَاهُمُ الْكِتَابَ يَتْلُونَهُ حَقَّ تِلاَوَتِهِ أُوْلَـئِكَ يُؤْمِنُونَ بِهِ وَمن يَكْفُرْ بِهِ فَأُوْلَـئِكَ هُمُ الْخَاسِرُونَ</a:t>
            </a:r>
            <a:endParaRPr lang="ms-MY" sz="48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72" y="214290"/>
            <a:ext cx="8358246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Syaikh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Abdul Fatah bin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Abd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Aziz al-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Qari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282" y="1142984"/>
            <a:ext cx="8715436" cy="2428892"/>
          </a:xfrm>
          <a:prstGeom prst="roundRect">
            <a:avLst>
              <a:gd name="adj" fmla="val 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“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Ayat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ini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merupakan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salah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satu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dalil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wajibnya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membaca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al-Quran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bertajwid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termasuk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di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antara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hak-hak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tilawah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adalah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membacanya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dengan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baik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benar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,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termasuk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juga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mengamalkan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kandungan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ada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di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dalamnya</a:t>
            </a:r>
            <a:r>
              <a:rPr lang="en-US" sz="24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”</a:t>
            </a:r>
            <a:endParaRPr lang="ms-MY" sz="2400" b="1" dirty="0">
              <a:ln>
                <a:solidFill>
                  <a:srgbClr val="0000FF"/>
                </a:solidFill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1472" y="3913394"/>
            <a:ext cx="8072494" cy="785818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Kata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Imam Al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Syaukani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tafsirnya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699212"/>
            <a:ext cx="9144000" cy="2015936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“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Bahawa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hak-hak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tilawah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itu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ialah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mengikuti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al-Quran,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mengamalkan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isinya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,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menghalalkan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halal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,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mengharamkan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haram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,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membacanya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dengan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benar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sebaik-baiknya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,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tidak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merubah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bacaannya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tidak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menyelewengkan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maknanya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chemeClr val="bg1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”</a:t>
            </a:r>
            <a:endParaRPr lang="ms-MY" sz="2500" dirty="0">
              <a:ln>
                <a:solidFill>
                  <a:srgbClr val="0000FF"/>
                </a:solidFill>
              </a:ln>
              <a:solidFill>
                <a:schemeClr val="bg1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85728"/>
            <a:ext cx="878684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Tuntutan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membaca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Tartil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 flipH="1">
            <a:off x="214282" y="3214686"/>
            <a:ext cx="6000824" cy="1000132"/>
          </a:xfrm>
          <a:prstGeom prst="round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Abas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r.a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 flipH="1">
            <a:off x="357158" y="1214422"/>
            <a:ext cx="8286808" cy="1285884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memahami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menghayati</a:t>
            </a:r>
            <a:endParaRPr lang="en-US" sz="2800" dirty="0" smtClean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maksud-maksudnya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 flipH="1">
            <a:off x="428596" y="4214818"/>
            <a:ext cx="8143932" cy="2428892"/>
          </a:xfrm>
          <a:prstGeom prst="round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Bagiku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jika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membaca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Baqarah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Surah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Ali-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Imran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penuh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tartil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memahami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semua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maksud-maksudnya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adalah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lebih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utamakan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daripada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membaca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seluruh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Al-Quran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secara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sambil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lalu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saja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6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14290"/>
            <a:ext cx="8643998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71472" y="1428736"/>
            <a:ext cx="8072494" cy="1500198"/>
          </a:xfrm>
          <a:prstGeom prst="snip2DiagRect">
            <a:avLst/>
          </a:prstGeom>
          <a:gradFill flip="none" rotWithShape="1">
            <a:gsLst>
              <a:gs pos="0">
                <a:srgbClr val="0000FF">
                  <a:shade val="30000"/>
                  <a:satMod val="115000"/>
                </a:srgbClr>
              </a:gs>
              <a:gs pos="50000">
                <a:srgbClr val="0000FF">
                  <a:shade val="67500"/>
                  <a:satMod val="115000"/>
                </a:srgbClr>
              </a:gs>
              <a:gs pos="100000">
                <a:srgbClr val="0000F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Kuasai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bacaan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Al-Quran,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fahami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maknanya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hayatilah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sepenuhnya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Snip Diagonal Corner Rectangle 6"/>
          <p:cNvSpPr/>
          <p:nvPr/>
        </p:nvSpPr>
        <p:spPr>
          <a:xfrm>
            <a:off x="571472" y="3086104"/>
            <a:ext cx="8072494" cy="1485904"/>
          </a:xfrm>
          <a:prstGeom prst="snip2DiagRect">
            <a:avLst/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Manusia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kukuh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imannya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mantap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sahsiah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dilahirkan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tarbiyah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Al-Quran.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Snip Diagonal Corner Rectangle 7"/>
          <p:cNvSpPr/>
          <p:nvPr/>
        </p:nvSpPr>
        <p:spPr>
          <a:xfrm>
            <a:off x="571472" y="4786322"/>
            <a:ext cx="8072494" cy="1500198"/>
          </a:xfrm>
          <a:prstGeom prst="snip2DiagRect">
            <a:avLst/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Kita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mampu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menerajui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dunia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sebagaimana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zaman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keagungan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suatu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ketika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dahulu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Al-Quran. 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00" y="285728"/>
            <a:ext cx="707236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4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4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4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24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Jumuah</a:t>
            </a:r>
            <a:r>
              <a:rPr lang="en-US" sz="24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4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2</a:t>
            </a:r>
            <a:endParaRPr lang="ms-MY" sz="24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4348" y="1786488"/>
            <a:ext cx="757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هُوَ الَّذِي بَعَثَ فِي الأُمِّيِّينَ رَسُولاً مِّنْهُمْ يَتْلُو عَلَيْهِمْ آيَاتِهِ وَيُزَكِّيهِمْ وَيُعَلِّمُهُمُ الْكِتَابَ وَالْحِكْمَةَ وَإِن كَانُوا مِن قَبْلُ لَفِي ضَلاًلٍ مُّبِينٍ </a:t>
            </a:r>
            <a:endParaRPr lang="ms-MY" sz="60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2876" y="1577539"/>
            <a:ext cx="8858280" cy="4708981"/>
          </a:xfrm>
          <a:prstGeom prst="rect">
            <a:avLst/>
          </a:prstGeom>
          <a:solidFill>
            <a:schemeClr val="accent3">
              <a:lumMod val="50000"/>
              <a:alpha val="47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“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Dialah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telah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mengutuskan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dalam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kalangan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orang-orang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(Arab) yang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ummiyyin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,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seorang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Rasul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 (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Nabi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Muhammad)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dari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bangsa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mereka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sendiri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, yang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membacakan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kepada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mereka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ayat-ayat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Allah (yang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membuktikan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keesaan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Allah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kekuasaannya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),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membersihkan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mereka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(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daripada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iktikad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sesat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),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serta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mengajarkan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mereka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kitab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Allah (Al-Quran)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hikmat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(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pengetahuan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mendalam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mengenai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hukum-hukum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syariat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). Dan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sesungguhnya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mereka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sebelum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(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kedatangan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Nabi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Muhammad)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itu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adalah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dalam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kesesatan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25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nyata</a:t>
            </a:r>
            <a:r>
              <a:rPr lang="en-US" sz="25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”</a:t>
            </a:r>
            <a:endParaRPr lang="ms-MY" sz="2500" dirty="0">
              <a:ln>
                <a:solidFill>
                  <a:srgbClr val="0000FF"/>
                </a:solidFill>
              </a:ln>
              <a:solidFill>
                <a:srgbClr val="00B0F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00100" y="285728"/>
            <a:ext cx="707236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3200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  <a:endParaRPr lang="ms-MY" sz="3200" dirty="0"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76400" y="2996148"/>
            <a:ext cx="746760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3000" b="1" dirty="0" smtClean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3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r>
              <a:rPr lang="en-US" sz="3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0" y="2286000"/>
            <a:ext cx="6096000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lum bright="20000" contrast="40000"/>
          </a:blip>
          <a:srcRect/>
          <a:stretch>
            <a:fillRect/>
          </a:stretch>
        </p:blipFill>
        <p:spPr bwMode="auto">
          <a:xfrm>
            <a:off x="2000232" y="3571876"/>
            <a:ext cx="714376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 l="12746" t="15909" r="12480"/>
          <a:stretch>
            <a:fillRect/>
          </a:stretch>
        </p:blipFill>
        <p:spPr bwMode="auto">
          <a:xfrm>
            <a:off x="2285984" y="928670"/>
            <a:ext cx="6858016" cy="2819400"/>
          </a:xfrm>
          <a:prstGeom prst="rect">
            <a:avLst/>
          </a:prstGeom>
          <a:gradFill flip="none" rotWithShape="1">
            <a:gsLst>
              <a:gs pos="35000">
                <a:srgbClr val="C00000">
                  <a:alpha val="75000"/>
                </a:srgb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13500000" scaled="1"/>
            <a:tileRect/>
          </a:gradFill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009031"/>
            <a:ext cx="9144000" cy="2400657"/>
          </a:xfrm>
          <a:prstGeom prst="rect">
            <a:avLst/>
          </a:prstGeom>
          <a:solidFill>
            <a:srgbClr val="002060">
              <a:alpha val="72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8487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rgbClr val="0000FF"/>
                </a:solidFill>
              </a:ln>
              <a:solidFill>
                <a:srgbClr val="00B0F0"/>
              </a:solidFill>
              <a:effectLst>
                <a:glow rad="139700">
                  <a:srgbClr val="FF0000">
                    <a:alpha val="40000"/>
                  </a:srgb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610" y="391180"/>
            <a:ext cx="75009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47264"/>
            <a:ext cx="9144000" cy="1938992"/>
          </a:xfrm>
          <a:prstGeom prst="rect">
            <a:avLst/>
          </a:prstGeom>
          <a:solidFill>
            <a:srgbClr val="002060">
              <a:alpha val="59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لآ إِلَهَ إِلاَّ اللهُ وَحْدَهُ لاَ شَرِيْكَ لَهُ، وَأَشْهَدُ أَنَّ مُحَمَّدًا عَبْدُهُ وَرَسُوْلُهُ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396941"/>
            <a:ext cx="8643998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71612"/>
            <a:ext cx="9144000" cy="1569660"/>
          </a:xfrm>
          <a:prstGeom prst="rect">
            <a:avLst/>
          </a:prstGeom>
          <a:solidFill>
            <a:srgbClr val="002060">
              <a:alpha val="72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الر كِتَابٌ أَنزَلْنَاهُ إِلَيْكَ لِتُخْرِجَ النَّاسَ مِنَ الظُّلُمَاتِ إِلَى النُّورِ بِإِذْنِ رَبِّهِمْ إِلَى صِرَاطِ الْعَزِيزِ الْحَمِيدِ</a:t>
            </a:r>
            <a:endParaRPr lang="en-US" sz="66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571876"/>
            <a:ext cx="828680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Alif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Laam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Raa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.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Inilah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Kitab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Kami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turunkan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kepadamu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supaya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engkau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mengeluarkan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umat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manusia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seluruhnya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dari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gelap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gelita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cahaya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iman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izin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Tuhan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mereka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ke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jalan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Allah Yang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Maha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Kuasa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lagi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Maha</a:t>
            </a:r>
            <a:r>
              <a:rPr lang="en-US" sz="28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Terpuji</a:t>
            </a:r>
            <a:endParaRPr lang="en-US" sz="2800" b="1" dirty="0">
              <a:ln>
                <a:solidFill>
                  <a:srgbClr val="0000FF"/>
                </a:solidFill>
              </a:ln>
              <a:solidFill>
                <a:srgbClr val="00B0F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610" y="142852"/>
            <a:ext cx="75009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Firman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Taala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Dalam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Surah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Ibrahim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Ayat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1</a:t>
            </a:r>
            <a:endParaRPr lang="en-US" sz="28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84752" y="1428736"/>
            <a:ext cx="344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SA" sz="2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~</a:t>
            </a:r>
            <a:endParaRPr lang="ms-MY" sz="2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785926"/>
            <a:ext cx="9144000" cy="1569660"/>
          </a:xfrm>
          <a:prstGeom prst="rect">
            <a:avLst/>
          </a:prstGeom>
          <a:solidFill>
            <a:srgbClr val="002060">
              <a:alpha val="63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أَشْهَدُ اَنْ لاَّ إِلهَ إِلاَّ اللهُ وَحْدَهُ لاَ شَرِيْكَ لَهُ، وَأَشْهَدُ أَنَّ مُحَمَّدًا عَبْدُهُ وَرَسُوْلُهُ الْمَبْعُوْثُ رَحْمَةً لِلْعَالَمِيْنَ.</a:t>
            </a:r>
            <a:endParaRPr lang="ms-MY" sz="48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21429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786190"/>
            <a:ext cx="8643998" cy="267765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Dibangkitkan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Sebagai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Sekelian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Alam</a:t>
            </a:r>
            <a:r>
              <a:rPr lang="en-US" sz="2800" b="1" dirty="0" smtClean="0">
                <a:ln w="6350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glow rad="139700">
                  <a:srgbClr val="FF0000">
                    <a:alpha val="40000"/>
                  </a:srgb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74674"/>
            <a:ext cx="9144000" cy="2585323"/>
          </a:xfrm>
          <a:prstGeom prst="rect">
            <a:avLst/>
          </a:prstGeom>
          <a:solidFill>
            <a:srgbClr val="002060">
              <a:alpha val="5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اللَّهُمَّ صَلِّ وَسَلِّمْ عَلَى هَذَا النَّبِيِّ الْكَرِيْمِ سَيِّدِنَا مُحَمَّدٍ وَعَلَى آلِهِ وَصَحْبِهِ وَمَنْ تَبِعَهُمْ بِإِحْسَانٍ ِإلَى يَوْمِ الدِّيْنِ.</a:t>
            </a:r>
            <a:endParaRPr lang="ms-MY" sz="540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14818"/>
            <a:ext cx="892971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Sejahtera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Mulia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Ini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 Dan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Dan Para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Serta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Kemudian</a:t>
            </a:r>
            <a:r>
              <a:rPr lang="en-US" sz="2800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rgbClr val="FF0000">
                      <a:alpha val="4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glow rad="139700">
                  <a:srgbClr val="FF0000">
                    <a:alpha val="4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348" y="142852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28572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531798"/>
            <a:ext cx="9144000" cy="1754326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فَيَا عِبَادَ اللهِ، اتَّقُوْا الله، أُوْصِيْكُمْ وَإِيَّايَ بِتَقْوَى اللهِ، فَقَدْ فَازَ الْمُتَّقُوْنَ</a:t>
            </a:r>
            <a:endParaRPr lang="ms-MY" sz="5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3596722"/>
            <a:ext cx="8724904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–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,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b="1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034" y="22860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571604" y="4838720"/>
            <a:ext cx="6172215" cy="1447800"/>
          </a:xfrm>
          <a:prstGeom prst="round2DiagRect">
            <a:avLst>
              <a:gd name="adj1" fmla="val 20595"/>
              <a:gd name="adj2" fmla="val 0"/>
            </a:avLst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Ketaqwaan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Mengangkat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Darjat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Seorang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Mu’min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Curved Down Arrow 5"/>
          <p:cNvSpPr/>
          <p:nvPr/>
        </p:nvSpPr>
        <p:spPr>
          <a:xfrm rot="4819279">
            <a:off x="6706594" y="3992254"/>
            <a:ext cx="2506848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85767" y="2819386"/>
            <a:ext cx="7543800" cy="1676400"/>
          </a:xfrm>
          <a:prstGeom prst="round2DiagRect">
            <a:avLst>
              <a:gd name="adj1" fmla="val 13495"/>
              <a:gd name="adj2" fmla="val 0"/>
            </a:avLst>
          </a:prstGeom>
          <a:solidFill>
            <a:srgbClr val="0000FF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NikmatNya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meningkatkan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ketaqwaan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Curved Down Arrow 7"/>
          <p:cNvSpPr/>
          <p:nvPr/>
        </p:nvSpPr>
        <p:spPr>
          <a:xfrm rot="19049395" flipH="1">
            <a:off x="92835" y="1825675"/>
            <a:ext cx="2506848" cy="1249981"/>
          </a:xfrm>
          <a:prstGeom prst="curved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09767" y="1219186"/>
            <a:ext cx="6172200" cy="1371600"/>
          </a:xfrm>
          <a:prstGeom prst="roundRect">
            <a:avLst>
              <a:gd name="adj" fmla="val 0"/>
            </a:avLst>
          </a:prstGeom>
          <a:solidFill>
            <a:srgbClr val="7030A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171450" algn="ctr">
              <a:defRPr/>
            </a:pP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Bersyukur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Bertaqwalah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0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30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50112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Hakikat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 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…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714348" y="1571612"/>
            <a:ext cx="8029644" cy="1214446"/>
          </a:xfrm>
          <a:prstGeom prst="round2DiagRect">
            <a:avLst>
              <a:gd name="adj1" fmla="val 20595"/>
              <a:gd name="adj2" fmla="val 0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Petunjuk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Rahmat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Seluruh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Ummat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Manusia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680282" y="3357562"/>
            <a:ext cx="8143670" cy="1214446"/>
          </a:xfrm>
          <a:prstGeom prst="round2DiagRect">
            <a:avLst>
              <a:gd name="adj1" fmla="val 20595"/>
              <a:gd name="adj2" fmla="val 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Mendapat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Jaminan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Dari Allah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85760" y="5143512"/>
            <a:ext cx="8029644" cy="1214446"/>
          </a:xfrm>
          <a:prstGeom prst="round2DiagRect">
            <a:avLst>
              <a:gd name="adj1" fmla="val 20595"/>
              <a:gd name="adj2" fmla="val 0"/>
            </a:avLst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Terus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Kekal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Kemukjizatan</a:t>
            </a:r>
            <a:r>
              <a:rPr lang="en-US" sz="32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2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Keasliannya</a:t>
            </a:r>
            <a:endParaRPr lang="en-US" sz="32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0100" y="285728"/>
            <a:ext cx="707236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Taala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Hijr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 9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4814" y="4359670"/>
            <a:ext cx="8796342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32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Sesungguhnya</a:t>
            </a:r>
            <a:r>
              <a:rPr lang="en-US" sz="32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Kamilah</a:t>
            </a:r>
            <a:r>
              <a:rPr lang="en-US" sz="32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menurunkan</a:t>
            </a:r>
            <a:r>
              <a:rPr lang="en-US" sz="32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Al-Qur'an </a:t>
            </a:r>
            <a:r>
              <a:rPr lang="en-US" sz="32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Kamilah</a:t>
            </a:r>
            <a:r>
              <a:rPr lang="en-US" sz="32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yang </a:t>
            </a:r>
            <a:r>
              <a:rPr lang="en-US" sz="32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memelihara</a:t>
            </a:r>
            <a:r>
              <a:rPr lang="en-US" sz="32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0000FF"/>
                  </a:solidFill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</a:effectLst>
                <a:latin typeface="Arial Black" pitchFamily="34" charset="0"/>
              </a:rPr>
              <a:t>menjaganya</a:t>
            </a:r>
            <a:r>
              <a:rPr lang="en-US" sz="32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3200" b="1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7290" y="1857364"/>
            <a:ext cx="6143668" cy="2308324"/>
          </a:xfrm>
          <a:prstGeom prst="rect">
            <a:avLst/>
          </a:prstGeom>
          <a:solidFill>
            <a:srgbClr val="92D050">
              <a:alpha val="39000"/>
            </a:srgbClr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/>
            <a:r>
              <a:rPr lang="ar-SA" sz="7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إِنَّا نَحْنُ نَزَّلْنَا الذِّكْرَ </a:t>
            </a:r>
            <a:endParaRPr lang="en-US" sz="72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/>
            <a:r>
              <a:rPr lang="ar-SA" sz="7200" b="1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وَإِنَّا لَهُ لَحَافِظُونَ</a:t>
            </a:r>
            <a:endParaRPr lang="ms-MY" sz="72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50112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Jaminan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Kemu’jizatan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</a:t>
            </a: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Keaslian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Al Quran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571472" y="1643050"/>
            <a:ext cx="8001056" cy="1285884"/>
          </a:xfrm>
          <a:prstGeom prst="snip2DiagRect">
            <a:avLst/>
          </a:prstGeom>
          <a:solidFill>
            <a:srgbClr val="7030A0"/>
          </a:solidFill>
          <a:ln w="76200"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Sifat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Qudrat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,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Iradat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</a:p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Mengetahui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571472" y="3214686"/>
            <a:ext cx="8072494" cy="1357322"/>
          </a:xfrm>
          <a:prstGeom prst="snip2Diag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76200">
            <a:solidFill>
              <a:schemeClr val="bg1"/>
            </a:solidFill>
          </a:ln>
          <a:effectLst>
            <a:glow rad="228600">
              <a:schemeClr val="tx1"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Terbukti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Lahirnya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Para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Huffaz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Penulis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 Quran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Setiap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Zaman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. 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Up Arrow Callout 6"/>
          <p:cNvSpPr/>
          <p:nvPr/>
        </p:nvSpPr>
        <p:spPr>
          <a:xfrm>
            <a:off x="285720" y="4357694"/>
            <a:ext cx="8429684" cy="2286016"/>
          </a:xfrm>
          <a:prstGeom prst="upArrowCallout">
            <a:avLst/>
          </a:prstGeom>
          <a:solidFill>
            <a:srgbClr val="002060"/>
          </a:solidFill>
          <a:ln w="762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Keyakinan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Bacaan</a:t>
            </a:r>
            <a:endParaRPr lang="en-US" sz="2400" dirty="0" smtClean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 Quran  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Pernah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Dibaca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 , Para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Sahabat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Generasi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50112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Usaha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Membudayakan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</a:t>
            </a: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Terengganu</a:t>
            </a:r>
            <a:endParaRPr lang="ms-MY" sz="28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2000232" y="1371592"/>
            <a:ext cx="4929222" cy="1128714"/>
          </a:xfrm>
          <a:prstGeom prst="hexagon">
            <a:avLst/>
          </a:prstGeom>
          <a:solidFill>
            <a:srgbClr val="002060"/>
          </a:solidFill>
          <a:ln w="5715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Pembangunan Modal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Insan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500430" y="2394268"/>
            <a:ext cx="2000264" cy="621538"/>
          </a:xfrm>
          <a:prstGeom prst="downArrow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0" name="Snip Single Corner Rectangle 9"/>
          <p:cNvSpPr/>
          <p:nvPr/>
        </p:nvSpPr>
        <p:spPr>
          <a:xfrm>
            <a:off x="5643570" y="4643446"/>
            <a:ext cx="3357586" cy="1571636"/>
          </a:xfrm>
          <a:prstGeom prst="snip1Rect">
            <a:avLst/>
          </a:prstGeom>
          <a:solidFill>
            <a:srgbClr val="FF00FF"/>
          </a:solidFill>
          <a:ln w="5715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Imtiyaz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Institut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Terengganu(IQT)</a:t>
            </a:r>
            <a:endParaRPr lang="ms-MY" sz="24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Snip Single Corner Rectangle 10"/>
          <p:cNvSpPr/>
          <p:nvPr/>
        </p:nvSpPr>
        <p:spPr>
          <a:xfrm flipH="1">
            <a:off x="214282" y="4643446"/>
            <a:ext cx="3357586" cy="1571636"/>
          </a:xfrm>
          <a:prstGeom prst="snip1Rect">
            <a:avLst/>
          </a:prstGeom>
          <a:solidFill>
            <a:srgbClr val="008000"/>
          </a:solidFill>
          <a:ln w="5715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Program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Pintar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Quran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 rot="3108876">
            <a:off x="1083728" y="2997164"/>
            <a:ext cx="1110205" cy="1864120"/>
          </a:xfrm>
          <a:prstGeom prst="curvedRightArrow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ln>
                <a:solidFill>
                  <a:schemeClr val="tx1"/>
                </a:solidFill>
              </a:ln>
              <a:solidFill>
                <a:schemeClr val="tx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357422" y="3000372"/>
            <a:ext cx="4286280" cy="1071570"/>
          </a:xfrm>
          <a:prstGeom prst="roundRect">
            <a:avLst/>
          </a:prstGeom>
          <a:solidFill>
            <a:srgbClr val="7030A0"/>
          </a:solidFill>
          <a:ln w="5715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Program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Pendidikan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Quran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4000496" y="4989164"/>
            <a:ext cx="1285884" cy="868728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FF00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285728"/>
            <a:ext cx="8501122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Kesimpulannya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</a:t>
            </a:r>
            <a:endParaRPr lang="ms-MY" sz="36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7290" y="1357298"/>
            <a:ext cx="6215106" cy="914400"/>
          </a:xfrm>
          <a:prstGeom prst="rect">
            <a:avLst/>
          </a:prstGeom>
          <a:ln/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Bacalah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!  Al Quran</a:t>
            </a:r>
            <a:endParaRPr lang="ms-MY" sz="36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357290" y="2443162"/>
            <a:ext cx="6215106" cy="914400"/>
          </a:xfrm>
          <a:prstGeom prst="rect">
            <a:avLst/>
          </a:prstGeom>
          <a:ln/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Fahamilah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! Al Quran</a:t>
            </a:r>
            <a:endParaRPr lang="ms-MY" sz="36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357290" y="3586170"/>
            <a:ext cx="6215106" cy="914400"/>
          </a:xfrm>
          <a:prstGeom prst="rect">
            <a:avLst/>
          </a:prstGeom>
          <a:ln/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Hayatilah</a:t>
            </a:r>
            <a:r>
              <a:rPr lang="en-US" sz="36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!  Al Quran</a:t>
            </a:r>
            <a:endParaRPr lang="ms-MY" sz="36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28596" y="4929198"/>
            <a:ext cx="8143932" cy="1571636"/>
          </a:xfrm>
          <a:prstGeom prst="ellipse">
            <a:avLst/>
          </a:prstGeom>
          <a:ln/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Insyaallah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…</a:t>
            </a:r>
          </a:p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Rahmat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Taala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Melimpahi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Kita…</a:t>
            </a:r>
            <a:endParaRPr lang="ms-MY" sz="2800" dirty="0">
              <a:ln>
                <a:solidFill>
                  <a:schemeClr val="tx1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4633280"/>
            <a:ext cx="8643998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 yang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dirahmati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endParaRPr lang="en-US" sz="2800" b="1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20" y="188877"/>
            <a:ext cx="87868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500306"/>
            <a:ext cx="9144000" cy="1754326"/>
          </a:xfrm>
          <a:prstGeom prst="rect">
            <a:avLst/>
          </a:prstGeom>
          <a:solidFill>
            <a:srgbClr val="002060">
              <a:alpha val="56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سَيِّدِ الْمُرْسَلِيْنَ سَيِّدِنَا مُحَمَّدٍ وَعَلَى آلِهِ وَصَحْبِهِ أَجْمَعِيْنَ.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4" y="1142984"/>
            <a:ext cx="8929686" cy="2832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59740" y="3357562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(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Surah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Al-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Ahzab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: </a:t>
            </a:r>
            <a:r>
              <a:rPr kumimoji="0" lang="en-US" sz="2000" b="0" i="1" u="none" strike="noStrike" kern="0" cap="none" spc="0" normalizeH="0" baseline="0" noProof="0" dirty="0" err="1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Ayat</a:t>
            </a:r>
            <a:r>
              <a:rPr kumimoji="0" lang="en-US" sz="2000" b="0" i="1" u="none" strike="noStrike" kern="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152400"/>
            <a:ext cx="9144000" cy="954107"/>
          </a:xfrm>
          <a:prstGeom prst="rect">
            <a:avLst/>
          </a:prstGeom>
          <a:solidFill>
            <a:schemeClr val="tx2">
              <a:lumMod val="50000"/>
              <a:alpha val="54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Ucapkan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Dan Salam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S.A.W. </a:t>
            </a:r>
            <a:endParaRPr lang="en-US" sz="2800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14346" y="411480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-364375" y="1093109"/>
            <a:ext cx="9829800" cy="5286388"/>
          </a:xfrm>
          <a:prstGeom prst="rect">
            <a:avLst/>
          </a:prstGeom>
          <a:solidFill>
            <a:srgbClr val="FFC000">
              <a:alpha val="15000"/>
            </a:srgbClr>
          </a:solidFill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76200" y="3571900"/>
            <a:ext cx="8929718" cy="3286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kern="0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3600" b="1" kern="0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3600" b="1" kern="0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3600" b="1" kern="0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3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  <a:endParaRPr lang="en-GB" sz="3200" b="1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295400"/>
            <a:ext cx="9144000" cy="2308324"/>
          </a:xfrm>
          <a:prstGeom prst="rect">
            <a:avLst/>
          </a:prstGeom>
          <a:solidFill>
            <a:schemeClr val="bg1"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rgbClr val="FFFF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4282" y="1498456"/>
            <a:ext cx="8696326" cy="175432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471518" y="3395658"/>
            <a:ext cx="8458200" cy="27765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600" b="1" dirty="0" err="1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600" b="1" dirty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,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mu’minin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dan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US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600" b="1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600" b="1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  <a:endParaRPr lang="en-GB" sz="3600" b="1" dirty="0">
              <a:ln w="28575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720" y="0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19080" y="1413768"/>
            <a:ext cx="88392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3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</a:t>
            </a:r>
            <a:endParaRPr lang="en-US" sz="3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1438" y="-71462"/>
            <a:ext cx="8858280" cy="1357322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Ya</a:t>
            </a:r>
            <a:r>
              <a:rPr lang="en-US" sz="54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Allah …</a:t>
            </a:r>
            <a:endParaRPr lang="ms-MY" sz="54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214282" y="1196065"/>
            <a:ext cx="88392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8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0"/>
          <p:cNvSpPr txBox="1">
            <a:spLocks noChangeArrowheads="1"/>
          </p:cNvSpPr>
          <p:nvPr/>
        </p:nvSpPr>
        <p:spPr bwMode="auto">
          <a:xfrm>
            <a:off x="304800" y="990600"/>
            <a:ext cx="845819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Islam.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Tolonglah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himpunkanlah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landasan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kebenaran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Hancurkanlah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kekufuran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syirik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munafik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musuh-musuhMu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musuh-musuh</a:t>
            </a:r>
            <a:r>
              <a:rPr lang="en-US" sz="3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304800" y="914400"/>
            <a:ext cx="8572527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Ampunkanlah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Dosa-dosa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Terdahulu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Janganlah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Biarkan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Kedengkian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Terhadap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Beriman.Sesungguhnya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Penyantun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000" b="1" dirty="0" smtClean="0">
                <a:ln w="190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 smtClean="0">
              <a:ln w="190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228600" y="1058882"/>
            <a:ext cx="8915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Menjadi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Yang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endParaRPr lang="en-US" sz="2800" b="1" dirty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Di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b="1" dirty="0" smtClean="0">
              <a:ln w="635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Dari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2800" b="1" dirty="0" smtClean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b="1" dirty="0" err="1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2800" b="1" dirty="0">
                <a:ln w="635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52400"/>
            <a:ext cx="1676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u="sng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en-US" sz="4800" b="1" u="sng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 b="46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0" y="1642170"/>
            <a:ext cx="88439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28600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28572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071678"/>
            <a:ext cx="9144000" cy="1754326"/>
          </a:xfrm>
          <a:prstGeom prst="rect">
            <a:avLst/>
          </a:prstGeom>
          <a:solidFill>
            <a:srgbClr val="002060">
              <a:alpha val="7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فَيَآ أَيُّهَا الْمُؤْمِنُوْنَ،اتَّقُوا اللهَ، وَأُوْصِيْكُمْ </a:t>
            </a:r>
          </a:p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cs typeface="Traditional Arabic" pitchFamily="2" charset="-78"/>
              </a:rPr>
              <a:t>وَإِيَّايَ بِتَقْوَى اللهِ، فَقَدْ فَازَ الْمُتَّقُوْنَ.</a:t>
            </a:r>
            <a:endParaRPr lang="ms-MY" sz="5400" b="1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4071942"/>
            <a:ext cx="8724904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beriman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wasiatkan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diriku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supaya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,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berjayalah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orang-orang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b="1" dirty="0" err="1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</a:t>
            </a:r>
            <a:r>
              <a:rPr lang="en-US" sz="2800" b="1" dirty="0" smtClean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00B0F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00B0F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b="46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890550"/>
            <a:ext cx="9144000" cy="53578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Agung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Pohonlah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Dari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Nescaya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Kepadamu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Besar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Faedah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Kesannya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Dan (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) </a:t>
            </a:r>
            <a:endParaRPr lang="en-US" sz="2800" b="1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2800" b="1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Yang 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2800" b="1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4781" r="2400" b="8202"/>
          <a:stretch>
            <a:fillRect/>
          </a:stretch>
        </p:blipFill>
        <p:spPr bwMode="auto">
          <a:xfrm>
            <a:off x="0" y="0"/>
            <a:ext cx="9216000" cy="6912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idin 1.jp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034" y="1428736"/>
            <a:ext cx="8286808" cy="3375446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665764" y="214290"/>
            <a:ext cx="8049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effectLst>
                  <a:glow rad="635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idic" pitchFamily="2" charset="0"/>
              </a:rPr>
              <a:t>FORUM </a:t>
            </a:r>
            <a:r>
              <a:rPr lang="en-US" sz="3600" dirty="0" smtClean="0">
                <a:solidFill>
                  <a:srgbClr val="002060"/>
                </a:solidFill>
                <a:effectLst>
                  <a:glow rad="635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idic" pitchFamily="2" charset="0"/>
              </a:rPr>
              <a:t>SUARA </a:t>
            </a:r>
            <a:r>
              <a:rPr lang="en-US" sz="3600" dirty="0">
                <a:solidFill>
                  <a:srgbClr val="002060"/>
                </a:solidFill>
                <a:effectLst>
                  <a:glow rad="635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cidic" pitchFamily="2" charset="0"/>
              </a:rPr>
              <a:t>PERDANA MASJID</a:t>
            </a:r>
            <a:endParaRPr lang="ms-MY" sz="3600" dirty="0">
              <a:solidFill>
                <a:srgbClr val="002060"/>
              </a:solidFill>
              <a:effectLst>
                <a:glow rad="63500">
                  <a:srgbClr val="00B05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cidic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4357694"/>
            <a:ext cx="65918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rgbClr val="003300"/>
                  </a:solidFill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TEMPAT:</a:t>
            </a:r>
          </a:p>
          <a:p>
            <a:r>
              <a:rPr lang="en-US" sz="2000" b="1" dirty="0" smtClean="0">
                <a:ln>
                  <a:solidFill>
                    <a:srgbClr val="003300"/>
                  </a:solidFill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MASJID ABIDIN (MASJID NEGERI)</a:t>
            </a:r>
          </a:p>
          <a:p>
            <a:r>
              <a:rPr lang="en-US" sz="2000" b="1" dirty="0" smtClean="0">
                <a:ln>
                  <a:solidFill>
                    <a:srgbClr val="003300"/>
                  </a:solidFill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KUALA TERENGGANU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24298" y="3571876"/>
            <a:ext cx="6719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n>
                  <a:solidFill>
                    <a:srgbClr val="003300"/>
                  </a:solidFill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TARIKH:</a:t>
            </a:r>
          </a:p>
          <a:p>
            <a:r>
              <a:rPr lang="en-US" sz="2000" b="1" dirty="0" smtClean="0">
                <a:ln>
                  <a:solidFill>
                    <a:srgbClr val="003300"/>
                  </a:solidFill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27 </a:t>
            </a:r>
            <a:r>
              <a:rPr lang="en-US" sz="2000" b="1" dirty="0" err="1" smtClean="0">
                <a:ln>
                  <a:solidFill>
                    <a:srgbClr val="003300"/>
                  </a:solidFill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Januari</a:t>
            </a:r>
            <a:r>
              <a:rPr lang="en-US" sz="2000" b="1" dirty="0" smtClean="0">
                <a:ln>
                  <a:solidFill>
                    <a:srgbClr val="003300"/>
                  </a:solidFill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2011(KHAMIS </a:t>
            </a:r>
            <a:r>
              <a:rPr lang="en-US" sz="2000" b="1" dirty="0" smtClean="0">
                <a:ln>
                  <a:solidFill>
                    <a:srgbClr val="003300"/>
                  </a:solidFill>
                </a:ln>
                <a:solidFill>
                  <a:srgbClr val="7030A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MALAM JUMAAT)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39199" y="5429264"/>
            <a:ext cx="55188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Muslimin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Muslimat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  <a:p>
            <a:pPr algn="ctr"/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Dijemput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Hadhir</a:t>
            </a:r>
            <a:endParaRPr lang="ms-MY" sz="32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785794"/>
            <a:ext cx="2146297" cy="22859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1128645" y="2492399"/>
            <a:ext cx="7015255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AHLI PANEL:</a:t>
            </a:r>
          </a:p>
          <a:p>
            <a:pPr algn="ctr"/>
            <a:r>
              <a:rPr lang="en-US" sz="32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Y. </a:t>
            </a:r>
            <a:r>
              <a:rPr lang="en-US" sz="3200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Bhg</a:t>
            </a:r>
            <a:r>
              <a:rPr lang="en-US" sz="32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Ustaz</a:t>
            </a:r>
            <a:r>
              <a:rPr lang="en-US" sz="32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Zamihan</a:t>
            </a:r>
            <a:r>
              <a:rPr lang="en-US" sz="3200" dirty="0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Mat </a:t>
            </a:r>
            <a:r>
              <a:rPr lang="en-US" sz="3200" dirty="0" err="1" smtClean="0">
                <a:ln>
                  <a:solidFill>
                    <a:srgbClr val="003300"/>
                  </a:solidFill>
                </a:ln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Zin</a:t>
            </a:r>
            <a:endParaRPr lang="ms-MY" sz="3200" dirty="0">
              <a:ln>
                <a:solidFill>
                  <a:srgbClr val="003300"/>
                </a:solidFill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/>
            <a:endParaRPr lang="ms-MY" sz="3200" dirty="0">
              <a:ln>
                <a:solidFill>
                  <a:srgbClr val="003300"/>
                </a:solidFill>
              </a:ln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928670"/>
            <a:ext cx="85010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Bahaya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Pluralisme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 </a:t>
            </a:r>
          </a:p>
          <a:p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Aqidah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Ummat</a:t>
            </a:r>
            <a:r>
              <a:rPr lang="en-US" sz="3200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Islam”</a:t>
            </a:r>
            <a:endParaRPr lang="ms-MY" sz="3200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00166" y="2786058"/>
            <a:ext cx="6858048" cy="100013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shade val="30000"/>
                  <a:satMod val="115000"/>
                </a:schemeClr>
              </a:gs>
              <a:gs pos="50000">
                <a:schemeClr val="accent6">
                  <a:lumMod val="75000"/>
                  <a:shade val="67500"/>
                  <a:satMod val="115000"/>
                </a:schemeClr>
              </a:gs>
              <a:gs pos="100000">
                <a:schemeClr val="accent6">
                  <a:lumMod val="75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Berpegang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Teguhlah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Ajaran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00166" y="4071942"/>
            <a:ext cx="6858048" cy="1000132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Moga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Mendapat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Kesejahteraan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Keberkatan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Hidup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00166" y="5357826"/>
            <a:ext cx="6858048" cy="1000132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Moga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Berbahagia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Dunia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Akhirat</a:t>
            </a:r>
            <a:endParaRPr lang="ms-MY" sz="24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034" y="228600"/>
            <a:ext cx="7643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Down Arrow 8"/>
          <p:cNvSpPr/>
          <p:nvPr/>
        </p:nvSpPr>
        <p:spPr>
          <a:xfrm flipV="1">
            <a:off x="500034" y="2428868"/>
            <a:ext cx="1500198" cy="3929090"/>
          </a:xfrm>
          <a:prstGeom prst="downArrow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4" name="Rounded Rectangle 3"/>
          <p:cNvSpPr/>
          <p:nvPr/>
        </p:nvSpPr>
        <p:spPr>
          <a:xfrm>
            <a:off x="285720" y="1428736"/>
            <a:ext cx="4214842" cy="100013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Bertaqwalah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Allah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4414" y="214290"/>
            <a:ext cx="6643734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40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S.A.W :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4071942"/>
            <a:ext cx="9144000" cy="2214578"/>
          </a:xfrm>
          <a:prstGeom prst="roundRect">
            <a:avLst/>
          </a:prstGeom>
          <a:solidFill>
            <a:schemeClr val="accent3">
              <a:lumMod val="50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Tinggalkan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Yang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-kali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Sesat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Selagi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Berpegang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Teguh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Keduanya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Iaitu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Kitab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(Al-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quran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Dan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Sunnah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b="1" dirty="0" err="1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effectLst>
                  <a:glow rad="1397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.”</a:t>
            </a:r>
            <a:endParaRPr lang="ms-MY" sz="2800" b="1" dirty="0">
              <a:ln>
                <a:solidFill>
                  <a:schemeClr val="tx1"/>
                </a:solidFill>
              </a:ln>
              <a:effectLst>
                <a:glow rad="1397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714348" y="1785926"/>
            <a:ext cx="8001056" cy="1754326"/>
          </a:xfrm>
          <a:prstGeom prst="rect">
            <a:avLst/>
          </a:prstGeom>
          <a:solidFill>
            <a:schemeClr val="accent3">
              <a:lumMod val="75000"/>
              <a:alpha val="54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54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Traditional Arabic" pitchFamily="2" charset="-78"/>
              </a:rPr>
              <a:t>تَرَكْتُ فِيْكُمْ أَمْرَيْنِ لَنْ تَضِلُّوا مَا تَمَسَّكْتُمْ بِهِمَا : كِتَابَ اللهِ وَسُنَّةَ رَسُوْلِ اللهِ.</a:t>
            </a:r>
            <a:endParaRPr kumimoji="0" lang="ar-SA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4"/>
            <a:ext cx="9144000" cy="1071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ush Script MT" pitchFamily="66" charset="0"/>
              </a:rPr>
              <a:t>Tajuk</a:t>
            </a:r>
            <a:r>
              <a:rPr lang="en-US" sz="48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ush Script MT" pitchFamily="66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ush Script MT" pitchFamily="66" charset="0"/>
              </a:rPr>
              <a:t>Khutbah</a:t>
            </a:r>
            <a:r>
              <a:rPr lang="en-US" sz="48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ush Script MT" pitchFamily="66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ush Script MT" pitchFamily="66" charset="0"/>
              </a:rPr>
              <a:t>Pada</a:t>
            </a:r>
            <a:r>
              <a:rPr lang="en-US" sz="48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ush Script MT" pitchFamily="66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ush Script MT" pitchFamily="66" charset="0"/>
              </a:rPr>
              <a:t>Hari</a:t>
            </a:r>
            <a:r>
              <a:rPr lang="en-US" sz="48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ush Script MT" pitchFamily="66" charset="0"/>
              </a:rPr>
              <a:t> </a:t>
            </a:r>
            <a:r>
              <a:rPr lang="en-US" sz="4800" dirty="0" err="1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ush Script MT" pitchFamily="66" charset="0"/>
              </a:rPr>
              <a:t>Ini</a:t>
            </a:r>
            <a:r>
              <a:rPr lang="en-US" sz="4800" dirty="0" smtClean="0">
                <a:solidFill>
                  <a:srgbClr val="FFC000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Brush Script MT" pitchFamily="66" charset="0"/>
              </a:rPr>
              <a:t>….</a:t>
            </a:r>
            <a:endParaRPr lang="ms-MY" sz="4800" dirty="0">
              <a:solidFill>
                <a:srgbClr val="FFC000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Brush Script MT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3214686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Khutbah</a:t>
            </a:r>
            <a:r>
              <a:rPr lang="en-US" sz="2400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+mn-cs"/>
              </a:rPr>
              <a:t> Multimedia</a:t>
            </a:r>
            <a:endParaRPr lang="en-US" sz="2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6672" y="3519486"/>
            <a:ext cx="868680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marL="3175" algn="ctr"/>
            <a:r>
              <a:rPr lang="en-US" sz="6600" b="1" dirty="0" smtClean="0">
                <a:ln>
                  <a:solidFill>
                    <a:srgbClr val="00B050"/>
                  </a:solidFill>
                </a:ln>
                <a:solidFill>
                  <a:srgbClr val="0033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nard MT Condensed" pitchFamily="18" charset="0"/>
              </a:rPr>
              <a:t>AL-QURAN </a:t>
            </a:r>
          </a:p>
          <a:p>
            <a:pPr marL="3175" algn="ctr"/>
            <a:r>
              <a:rPr lang="en-US" sz="6000" b="1" dirty="0" smtClean="0">
                <a:ln>
                  <a:solidFill>
                    <a:srgbClr val="00B050"/>
                  </a:solidFill>
                </a:ln>
                <a:solidFill>
                  <a:srgbClr val="0033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Bernard MT Condensed" pitchFamily="18" charset="0"/>
              </a:rPr>
              <a:t>SUMBER KEKUATAN UMMAH</a:t>
            </a:r>
            <a:endParaRPr lang="en-US" sz="6000" b="1" dirty="0">
              <a:ln>
                <a:solidFill>
                  <a:srgbClr val="00B050"/>
                </a:solidFill>
              </a:ln>
              <a:solidFill>
                <a:srgbClr val="0033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Bernard MT Condensed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6071559"/>
            <a:ext cx="4800600" cy="646331"/>
          </a:xfrm>
          <a:prstGeom prst="rect">
            <a:avLst/>
          </a:prstGeom>
          <a:gradFill flip="none" rotWithShape="1">
            <a:gsLst>
              <a:gs pos="56000">
                <a:schemeClr val="bg1">
                  <a:lumMod val="50000"/>
                  <a:alpha val="59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2700000" scaled="1"/>
            <a:tileRect/>
          </a:gradFill>
          <a:ln>
            <a:solidFill>
              <a:srgbClr val="FFFF00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marL="188913"/>
            <a:r>
              <a:rPr lang="en-US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16  Safar , 1432  </a:t>
            </a:r>
            <a:r>
              <a:rPr lang="en-US" b="1" dirty="0" err="1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bersamaan</a:t>
            </a:r>
            <a:r>
              <a:rPr lang="en-US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 21 </a:t>
            </a:r>
            <a:r>
              <a:rPr lang="en-US" b="1" dirty="0" err="1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Januari</a:t>
            </a:r>
            <a:r>
              <a:rPr lang="en-US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, 2011</a:t>
            </a:r>
          </a:p>
          <a:p>
            <a:pPr marL="188913"/>
            <a:r>
              <a:rPr lang="en-US" b="1" dirty="0" smtClean="0">
                <a:ln w="317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auhaus 93" pitchFamily="82" charset="0"/>
                <a:cs typeface="Aharoni" pitchFamily="2" charset="-79"/>
              </a:rPr>
              <a:t>http ://e-khutbah.terengganu.gov.my</a:t>
            </a:r>
            <a:endParaRPr lang="en-US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auhaus 93" pitchFamily="82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2918" y="3685724"/>
            <a:ext cx="8686800" cy="203132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175" algn="ctr"/>
            <a:r>
              <a:rPr lang="en-US" sz="66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AL-QURAN </a:t>
            </a:r>
          </a:p>
          <a:p>
            <a:pPr marL="3175" algn="ctr"/>
            <a:r>
              <a:rPr lang="en-US" sz="60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  <a:reflection blurRad="6350" stA="50000" endA="300" endPos="50000" dist="29997" dir="5400000" sy="-100000" algn="bl" rotWithShape="0"/>
                </a:effectLst>
                <a:latin typeface="Bernard MT Condensed" pitchFamily="18" charset="0"/>
              </a:rPr>
              <a:t>SUMBER KEKUATAN UMMAH</a:t>
            </a:r>
            <a:endParaRPr lang="en-US" sz="6000" b="1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1538" y="142852"/>
            <a:ext cx="728667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Realiti</a:t>
            </a:r>
            <a:r>
              <a:rPr lang="en-US" sz="3200" dirty="0" smtClean="0"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Kehidupan</a:t>
            </a:r>
            <a:r>
              <a:rPr lang="en-US" sz="3200" dirty="0" smtClean="0"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Hari</a:t>
            </a:r>
            <a:r>
              <a:rPr lang="en-US" sz="3200" dirty="0" smtClean="0"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Ini</a:t>
            </a:r>
            <a:r>
              <a:rPr lang="en-US" sz="3200" dirty="0" smtClean="0"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ial Black" pitchFamily="34" charset="0"/>
              </a:rPr>
              <a:t> …..</a:t>
            </a:r>
            <a:endParaRPr lang="ms-MY" sz="3200" dirty="0">
              <a:effectLst>
                <a:glow rad="139700">
                  <a:schemeClr val="tx1">
                    <a:alpha val="4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28728" y="4714884"/>
            <a:ext cx="6072230" cy="1571636"/>
          </a:xfrm>
          <a:prstGeom prst="round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Perlunya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kepada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penguasaan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ilmu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pengetahuan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214282" y="1857364"/>
            <a:ext cx="1643042" cy="3857652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4414" y="1357298"/>
            <a:ext cx="5786478" cy="1071570"/>
          </a:xfrm>
          <a:prstGeom prst="roundRect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Persekitaran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bergerak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pantas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12" name="Curved Right Arrow 11"/>
          <p:cNvSpPr/>
          <p:nvPr/>
        </p:nvSpPr>
        <p:spPr>
          <a:xfrm rot="20824973" flipH="1">
            <a:off x="6707434" y="2811811"/>
            <a:ext cx="1180637" cy="2748047"/>
          </a:xfrm>
          <a:prstGeom prst="curvedRightArrow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142976" y="2786058"/>
            <a:ext cx="5357850" cy="1000132"/>
          </a:xfrm>
          <a:prstGeom prst="roundRect">
            <a:avLst/>
          </a:prstGeom>
          <a:solidFill>
            <a:srgbClr val="7030A0"/>
          </a:solidFill>
          <a:ln>
            <a:solidFill>
              <a:srgbClr val="FFFF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Suasana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hidup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mencabar</a:t>
            </a:r>
            <a:endParaRPr lang="ms-MY" sz="2800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1211</TotalTime>
  <Words>1795</Words>
  <Application>Microsoft Office PowerPoint</Application>
  <PresentationFormat>On-screen Show (4:3)</PresentationFormat>
  <Paragraphs>235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Office Theme</vt:lpstr>
      <vt:lpstr>1_Office Theme</vt:lpstr>
      <vt:lpstr>2_Office Theme</vt:lpstr>
      <vt:lpstr>Paper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Ustaz Aizi</dc:creator>
  <cp:lastModifiedBy>UZTAZ AIZI</cp:lastModifiedBy>
  <cp:revision>89</cp:revision>
  <dcterms:created xsi:type="dcterms:W3CDTF">2010-12-29T16:54:10Z</dcterms:created>
  <dcterms:modified xsi:type="dcterms:W3CDTF">2011-01-20T02:04:41Z</dcterms:modified>
</cp:coreProperties>
</file>